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2" r:id="rId6"/>
    <p:sldId id="263" r:id="rId7"/>
    <p:sldId id="261" r:id="rId8"/>
    <p:sldId id="264" r:id="rId9"/>
    <p:sldId id="265" r:id="rId10"/>
    <p:sldId id="268" r:id="rId11"/>
    <p:sldId id="26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ung, Fiona" initials="CF" lastIdx="1" clrIdx="0">
    <p:extLst>
      <p:ext uri="{19B8F6BF-5375-455C-9EA6-DF929625EA0E}">
        <p15:presenceInfo xmlns:p15="http://schemas.microsoft.com/office/powerpoint/2012/main" userId="S::FCHEUNG1@mgh.harvard.edu::9d3f6feb-1a44-40fe-b067-07b392b2cf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8" d="100"/>
          <a:sy n="88" d="100"/>
        </p:scale>
        <p:origin x="11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DBADE1-CD7F-4028-9DE1-2F34E2568280}"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8FE48728-FE51-46F1-83BD-04092B89362E}">
      <dgm:prSet/>
      <dgm:spPr/>
      <dgm:t>
        <a:bodyPr/>
        <a:lstStyle/>
        <a:p>
          <a:r>
            <a:rPr lang="en-US"/>
            <a:t>Patient Safety and Patient Satisfaction</a:t>
          </a:r>
        </a:p>
      </dgm:t>
    </dgm:pt>
    <dgm:pt modelId="{5AC2C9DD-2917-4714-AB9C-867D88E3FC16}" type="parTrans" cxnId="{882E844E-CC61-4DE7-972C-3899B9A2777D}">
      <dgm:prSet/>
      <dgm:spPr/>
      <dgm:t>
        <a:bodyPr/>
        <a:lstStyle/>
        <a:p>
          <a:endParaRPr lang="en-US"/>
        </a:p>
      </dgm:t>
    </dgm:pt>
    <dgm:pt modelId="{8EFB4F8A-2FFB-44AD-BA1F-DC0BC90CC39E}" type="sibTrans" cxnId="{882E844E-CC61-4DE7-972C-3899B9A2777D}">
      <dgm:prSet/>
      <dgm:spPr/>
      <dgm:t>
        <a:bodyPr/>
        <a:lstStyle/>
        <a:p>
          <a:endParaRPr lang="en-US"/>
        </a:p>
      </dgm:t>
    </dgm:pt>
    <dgm:pt modelId="{EF4B3BE9-A43D-4721-B626-F8279CCA48C7}">
      <dgm:prSet/>
      <dgm:spPr/>
      <dgm:t>
        <a:bodyPr/>
        <a:lstStyle/>
        <a:p>
          <a:r>
            <a:rPr lang="en-US"/>
            <a:t>Ensures that patients receive their meds</a:t>
          </a:r>
        </a:p>
      </dgm:t>
    </dgm:pt>
    <dgm:pt modelId="{E271FB7A-EABC-4F6E-8106-FC857EAC5D02}" type="parTrans" cxnId="{EAC1EF5F-DF27-4B61-B494-757E2BFDD173}">
      <dgm:prSet/>
      <dgm:spPr/>
      <dgm:t>
        <a:bodyPr/>
        <a:lstStyle/>
        <a:p>
          <a:endParaRPr lang="en-US"/>
        </a:p>
      </dgm:t>
    </dgm:pt>
    <dgm:pt modelId="{2291480F-390E-4040-BE45-57F0F81B39D5}" type="sibTrans" cxnId="{EAC1EF5F-DF27-4B61-B494-757E2BFDD173}">
      <dgm:prSet/>
      <dgm:spPr/>
      <dgm:t>
        <a:bodyPr/>
        <a:lstStyle/>
        <a:p>
          <a:endParaRPr lang="en-US"/>
        </a:p>
      </dgm:t>
    </dgm:pt>
    <dgm:pt modelId="{59986760-AA03-4379-BE3C-BDB124BB2EE9}">
      <dgm:prSet/>
      <dgm:spPr/>
      <dgm:t>
        <a:bodyPr/>
        <a:lstStyle/>
        <a:p>
          <a:r>
            <a:rPr lang="en-US" dirty="0"/>
            <a:t>Payment for co-pay is taken by OP Pharmacy via phone or in person</a:t>
          </a:r>
        </a:p>
      </dgm:t>
    </dgm:pt>
    <dgm:pt modelId="{C188BBE8-4735-4C71-BDD8-132E0BF1648D}" type="parTrans" cxnId="{40599F16-C9C6-4688-90D3-27680296B718}">
      <dgm:prSet/>
      <dgm:spPr/>
      <dgm:t>
        <a:bodyPr/>
        <a:lstStyle/>
        <a:p>
          <a:endParaRPr lang="en-US"/>
        </a:p>
      </dgm:t>
    </dgm:pt>
    <dgm:pt modelId="{7B8BCF51-F421-4DCD-82DB-389A1F1D9808}" type="sibTrans" cxnId="{40599F16-C9C6-4688-90D3-27680296B718}">
      <dgm:prSet/>
      <dgm:spPr/>
      <dgm:t>
        <a:bodyPr/>
        <a:lstStyle/>
        <a:p>
          <a:endParaRPr lang="en-US"/>
        </a:p>
      </dgm:t>
    </dgm:pt>
    <dgm:pt modelId="{F9CFF6BB-C2E8-47FD-A270-9371F5CC683F}">
      <dgm:prSet/>
      <dgm:spPr/>
      <dgm:t>
        <a:bodyPr/>
        <a:lstStyle/>
        <a:p>
          <a:r>
            <a:rPr lang="en-US"/>
            <a:t>ARN Workflow</a:t>
          </a:r>
        </a:p>
      </dgm:t>
    </dgm:pt>
    <dgm:pt modelId="{E3AAA13A-9159-46E7-AF2F-C346C97C8318}" type="parTrans" cxnId="{27A78861-3778-48A7-9FF5-02FDB266186A}">
      <dgm:prSet/>
      <dgm:spPr/>
      <dgm:t>
        <a:bodyPr/>
        <a:lstStyle/>
        <a:p>
          <a:endParaRPr lang="en-US"/>
        </a:p>
      </dgm:t>
    </dgm:pt>
    <dgm:pt modelId="{F73081E7-6B4E-498E-861D-E5630744FA32}" type="sibTrans" cxnId="{27A78861-3778-48A7-9FF5-02FDB266186A}">
      <dgm:prSet/>
      <dgm:spPr/>
      <dgm:t>
        <a:bodyPr/>
        <a:lstStyle/>
        <a:p>
          <a:endParaRPr lang="en-US"/>
        </a:p>
      </dgm:t>
    </dgm:pt>
    <dgm:pt modelId="{A7FCA304-91B1-4CFD-BC55-060C96F32A3C}">
      <dgm:prSet/>
      <dgm:spPr/>
      <dgm:t>
        <a:bodyPr/>
        <a:lstStyle/>
        <a:p>
          <a:r>
            <a:rPr lang="en-US"/>
            <a:t>Improves communication between ARN and OP Pharmacy</a:t>
          </a:r>
        </a:p>
      </dgm:t>
    </dgm:pt>
    <dgm:pt modelId="{56FC787A-2820-4FEA-8116-253E8DE8FE15}" type="parTrans" cxnId="{DE31A08F-2613-418E-B9B9-44C1A3C39B46}">
      <dgm:prSet/>
      <dgm:spPr/>
      <dgm:t>
        <a:bodyPr/>
        <a:lstStyle/>
        <a:p>
          <a:endParaRPr lang="en-US"/>
        </a:p>
      </dgm:t>
    </dgm:pt>
    <dgm:pt modelId="{08903F69-5CD9-4B0C-8D53-FDF13A5AC82D}" type="sibTrans" cxnId="{DE31A08F-2613-418E-B9B9-44C1A3C39B46}">
      <dgm:prSet/>
      <dgm:spPr/>
      <dgm:t>
        <a:bodyPr/>
        <a:lstStyle/>
        <a:p>
          <a:endParaRPr lang="en-US"/>
        </a:p>
      </dgm:t>
    </dgm:pt>
    <dgm:pt modelId="{3836521E-98E4-4679-BD52-B08DC344526A}">
      <dgm:prSet/>
      <dgm:spPr/>
      <dgm:t>
        <a:bodyPr/>
        <a:lstStyle/>
        <a:p>
          <a:r>
            <a:rPr lang="en-US" dirty="0"/>
            <a:t>Keeps ARN from needing to wait at the OP Pharmacy</a:t>
          </a:r>
        </a:p>
      </dgm:t>
    </dgm:pt>
    <dgm:pt modelId="{8325D96F-10FD-4E99-9AEC-4EDAC2C315B6}" type="parTrans" cxnId="{37703A8A-A5FE-4F15-BE3C-DE75EC5565F4}">
      <dgm:prSet/>
      <dgm:spPr/>
      <dgm:t>
        <a:bodyPr/>
        <a:lstStyle/>
        <a:p>
          <a:endParaRPr lang="en-US"/>
        </a:p>
      </dgm:t>
    </dgm:pt>
    <dgm:pt modelId="{7CE6CF86-20BC-4406-914C-B89B7C274966}" type="sibTrans" cxnId="{37703A8A-A5FE-4F15-BE3C-DE75EC5565F4}">
      <dgm:prSet/>
      <dgm:spPr/>
      <dgm:t>
        <a:bodyPr/>
        <a:lstStyle/>
        <a:p>
          <a:endParaRPr lang="en-US"/>
        </a:p>
      </dgm:t>
    </dgm:pt>
    <dgm:pt modelId="{EF637370-921C-4FFD-A506-8676BB8CE28D}">
      <dgm:prSet/>
      <dgm:spPr/>
      <dgm:t>
        <a:bodyPr/>
        <a:lstStyle/>
        <a:p>
          <a:r>
            <a:rPr lang="en-US"/>
            <a:t>Discharges</a:t>
          </a:r>
        </a:p>
      </dgm:t>
    </dgm:pt>
    <dgm:pt modelId="{E0FB5A3C-8894-4337-A000-03852424FA38}" type="parTrans" cxnId="{C57901E9-09E4-4FE0-A1F5-3996ECFC1412}">
      <dgm:prSet/>
      <dgm:spPr/>
      <dgm:t>
        <a:bodyPr/>
        <a:lstStyle/>
        <a:p>
          <a:endParaRPr lang="en-US"/>
        </a:p>
      </dgm:t>
    </dgm:pt>
    <dgm:pt modelId="{A30EFB4E-B0FC-46EF-A3B3-1DE262E40A40}" type="sibTrans" cxnId="{C57901E9-09E4-4FE0-A1F5-3996ECFC1412}">
      <dgm:prSet/>
      <dgm:spPr/>
      <dgm:t>
        <a:bodyPr/>
        <a:lstStyle/>
        <a:p>
          <a:endParaRPr lang="en-US"/>
        </a:p>
      </dgm:t>
    </dgm:pt>
    <dgm:pt modelId="{6A57D32A-9B5A-45D7-A3FF-06CDB046CAEC}">
      <dgm:prSet/>
      <dgm:spPr/>
      <dgm:t>
        <a:bodyPr/>
        <a:lstStyle/>
        <a:p>
          <a:r>
            <a:rPr lang="en-US"/>
            <a:t>Does not negatively impact discharge times</a:t>
          </a:r>
        </a:p>
      </dgm:t>
    </dgm:pt>
    <dgm:pt modelId="{575380FE-C32C-4DC2-A4C2-CF7E4D5A1208}" type="parTrans" cxnId="{D2A563C5-7A3E-48EC-AAEA-597031505F81}">
      <dgm:prSet/>
      <dgm:spPr/>
      <dgm:t>
        <a:bodyPr/>
        <a:lstStyle/>
        <a:p>
          <a:endParaRPr lang="en-US"/>
        </a:p>
      </dgm:t>
    </dgm:pt>
    <dgm:pt modelId="{ED2BCE21-A9F4-404E-9BAB-4E3B22A9A91A}" type="sibTrans" cxnId="{D2A563C5-7A3E-48EC-AAEA-597031505F81}">
      <dgm:prSet/>
      <dgm:spPr/>
      <dgm:t>
        <a:bodyPr/>
        <a:lstStyle/>
        <a:p>
          <a:endParaRPr lang="en-US"/>
        </a:p>
      </dgm:t>
    </dgm:pt>
    <dgm:pt modelId="{2FEA7204-CC4D-4F78-89FE-0C92ED88752F}">
      <dgm:prSet/>
      <dgm:spPr/>
      <dgm:t>
        <a:bodyPr/>
        <a:lstStyle/>
        <a:p>
          <a:r>
            <a:rPr lang="en-US" dirty="0"/>
            <a:t>OP Pharmacy communicates directly with Provider as needed (e.g., Prior Authorization)</a:t>
          </a:r>
        </a:p>
      </dgm:t>
    </dgm:pt>
    <dgm:pt modelId="{C0A0C721-6801-4FA3-A08E-E993CF474D15}" type="parTrans" cxnId="{6B5BB55D-733D-49C9-9CD5-E6A6BDD02CB1}">
      <dgm:prSet/>
      <dgm:spPr/>
      <dgm:t>
        <a:bodyPr/>
        <a:lstStyle/>
        <a:p>
          <a:endParaRPr lang="en-US"/>
        </a:p>
      </dgm:t>
    </dgm:pt>
    <dgm:pt modelId="{37CD2BCF-B904-4D56-B6A1-9180AF76F9E9}" type="sibTrans" cxnId="{6B5BB55D-733D-49C9-9CD5-E6A6BDD02CB1}">
      <dgm:prSet/>
      <dgm:spPr/>
      <dgm:t>
        <a:bodyPr/>
        <a:lstStyle/>
        <a:p>
          <a:endParaRPr lang="en-US"/>
        </a:p>
      </dgm:t>
    </dgm:pt>
    <dgm:pt modelId="{9085B344-43C1-47E9-A4DB-869C99ED56EB}" type="pres">
      <dgm:prSet presAssocID="{D0DBADE1-CD7F-4028-9DE1-2F34E2568280}" presName="linear" presStyleCnt="0">
        <dgm:presLayoutVars>
          <dgm:animLvl val="lvl"/>
          <dgm:resizeHandles val="exact"/>
        </dgm:presLayoutVars>
      </dgm:prSet>
      <dgm:spPr/>
    </dgm:pt>
    <dgm:pt modelId="{CC8A0742-FAFE-472D-B740-C1B87D2B0248}" type="pres">
      <dgm:prSet presAssocID="{8FE48728-FE51-46F1-83BD-04092B89362E}" presName="parentText" presStyleLbl="node1" presStyleIdx="0" presStyleCnt="3">
        <dgm:presLayoutVars>
          <dgm:chMax val="0"/>
          <dgm:bulletEnabled val="1"/>
        </dgm:presLayoutVars>
      </dgm:prSet>
      <dgm:spPr/>
    </dgm:pt>
    <dgm:pt modelId="{763EC4D5-00FE-45FA-A7FC-BCB0B6016289}" type="pres">
      <dgm:prSet presAssocID="{8FE48728-FE51-46F1-83BD-04092B89362E}" presName="childText" presStyleLbl="revTx" presStyleIdx="0" presStyleCnt="3">
        <dgm:presLayoutVars>
          <dgm:bulletEnabled val="1"/>
        </dgm:presLayoutVars>
      </dgm:prSet>
      <dgm:spPr/>
    </dgm:pt>
    <dgm:pt modelId="{411E29FA-FCD3-42A7-B5E2-463970FD533A}" type="pres">
      <dgm:prSet presAssocID="{F9CFF6BB-C2E8-47FD-A270-9371F5CC683F}" presName="parentText" presStyleLbl="node1" presStyleIdx="1" presStyleCnt="3">
        <dgm:presLayoutVars>
          <dgm:chMax val="0"/>
          <dgm:bulletEnabled val="1"/>
        </dgm:presLayoutVars>
      </dgm:prSet>
      <dgm:spPr/>
    </dgm:pt>
    <dgm:pt modelId="{EC44C275-5150-4904-BE7B-F4591A80BF27}" type="pres">
      <dgm:prSet presAssocID="{F9CFF6BB-C2E8-47FD-A270-9371F5CC683F}" presName="childText" presStyleLbl="revTx" presStyleIdx="1" presStyleCnt="3">
        <dgm:presLayoutVars>
          <dgm:bulletEnabled val="1"/>
        </dgm:presLayoutVars>
      </dgm:prSet>
      <dgm:spPr/>
    </dgm:pt>
    <dgm:pt modelId="{A1EDB842-3590-4176-B75E-FA29D7EB35B1}" type="pres">
      <dgm:prSet presAssocID="{EF637370-921C-4FFD-A506-8676BB8CE28D}" presName="parentText" presStyleLbl="node1" presStyleIdx="2" presStyleCnt="3">
        <dgm:presLayoutVars>
          <dgm:chMax val="0"/>
          <dgm:bulletEnabled val="1"/>
        </dgm:presLayoutVars>
      </dgm:prSet>
      <dgm:spPr/>
    </dgm:pt>
    <dgm:pt modelId="{449318AC-5DED-4189-BE06-92ED5C8F1597}" type="pres">
      <dgm:prSet presAssocID="{EF637370-921C-4FFD-A506-8676BB8CE28D}" presName="childText" presStyleLbl="revTx" presStyleIdx="2" presStyleCnt="3">
        <dgm:presLayoutVars>
          <dgm:bulletEnabled val="1"/>
        </dgm:presLayoutVars>
      </dgm:prSet>
      <dgm:spPr/>
    </dgm:pt>
  </dgm:ptLst>
  <dgm:cxnLst>
    <dgm:cxn modelId="{40599F16-C9C6-4688-90D3-27680296B718}" srcId="{8FE48728-FE51-46F1-83BD-04092B89362E}" destId="{59986760-AA03-4379-BE3C-BDB124BB2EE9}" srcOrd="1" destOrd="0" parTransId="{C188BBE8-4735-4C71-BDD8-132E0BF1648D}" sibTransId="{7B8BCF51-F421-4DCD-82DB-389A1F1D9808}"/>
    <dgm:cxn modelId="{875EC71C-C24E-4FC4-8299-9FE44A39889C}" type="presOf" srcId="{3836521E-98E4-4679-BD52-B08DC344526A}" destId="{EC44C275-5150-4904-BE7B-F4591A80BF27}" srcOrd="0" destOrd="1" presId="urn:microsoft.com/office/officeart/2005/8/layout/vList2"/>
    <dgm:cxn modelId="{2B36012B-5809-491B-9D2D-D4AC1F25A4AB}" type="presOf" srcId="{D0DBADE1-CD7F-4028-9DE1-2F34E2568280}" destId="{9085B344-43C1-47E9-A4DB-869C99ED56EB}" srcOrd="0" destOrd="0" presId="urn:microsoft.com/office/officeart/2005/8/layout/vList2"/>
    <dgm:cxn modelId="{CE68F53F-A004-4BC1-BB77-2BFD00FACCE5}" type="presOf" srcId="{EF637370-921C-4FFD-A506-8676BB8CE28D}" destId="{A1EDB842-3590-4176-B75E-FA29D7EB35B1}" srcOrd="0" destOrd="0" presId="urn:microsoft.com/office/officeart/2005/8/layout/vList2"/>
    <dgm:cxn modelId="{6B5BB55D-733D-49C9-9CD5-E6A6BDD02CB1}" srcId="{F9CFF6BB-C2E8-47FD-A270-9371F5CC683F}" destId="{2FEA7204-CC4D-4F78-89FE-0C92ED88752F}" srcOrd="2" destOrd="0" parTransId="{C0A0C721-6801-4FA3-A08E-E993CF474D15}" sibTransId="{37CD2BCF-B904-4D56-B6A1-9180AF76F9E9}"/>
    <dgm:cxn modelId="{EAC1EF5F-DF27-4B61-B494-757E2BFDD173}" srcId="{8FE48728-FE51-46F1-83BD-04092B89362E}" destId="{EF4B3BE9-A43D-4721-B626-F8279CCA48C7}" srcOrd="0" destOrd="0" parTransId="{E271FB7A-EABC-4F6E-8106-FC857EAC5D02}" sibTransId="{2291480F-390E-4040-BE45-57F0F81B39D5}"/>
    <dgm:cxn modelId="{27A78861-3778-48A7-9FF5-02FDB266186A}" srcId="{D0DBADE1-CD7F-4028-9DE1-2F34E2568280}" destId="{F9CFF6BB-C2E8-47FD-A270-9371F5CC683F}" srcOrd="1" destOrd="0" parTransId="{E3AAA13A-9159-46E7-AF2F-C346C97C8318}" sibTransId="{F73081E7-6B4E-498E-861D-E5630744FA32}"/>
    <dgm:cxn modelId="{B3E74E66-9144-4EF0-8633-456E7C3F70BA}" type="presOf" srcId="{6A57D32A-9B5A-45D7-A3FF-06CDB046CAEC}" destId="{449318AC-5DED-4189-BE06-92ED5C8F1597}" srcOrd="0" destOrd="0" presId="urn:microsoft.com/office/officeart/2005/8/layout/vList2"/>
    <dgm:cxn modelId="{882E844E-CC61-4DE7-972C-3899B9A2777D}" srcId="{D0DBADE1-CD7F-4028-9DE1-2F34E2568280}" destId="{8FE48728-FE51-46F1-83BD-04092B89362E}" srcOrd="0" destOrd="0" parTransId="{5AC2C9DD-2917-4714-AB9C-867D88E3FC16}" sibTransId="{8EFB4F8A-2FFB-44AD-BA1F-DC0BC90CC39E}"/>
    <dgm:cxn modelId="{6DCAC057-4A83-408E-9212-E7D7D3B31CEF}" type="presOf" srcId="{8FE48728-FE51-46F1-83BD-04092B89362E}" destId="{CC8A0742-FAFE-472D-B740-C1B87D2B0248}" srcOrd="0" destOrd="0" presId="urn:microsoft.com/office/officeart/2005/8/layout/vList2"/>
    <dgm:cxn modelId="{ACBEB758-486F-4B26-99AA-B587AC254076}" type="presOf" srcId="{EF4B3BE9-A43D-4721-B626-F8279CCA48C7}" destId="{763EC4D5-00FE-45FA-A7FC-BCB0B6016289}" srcOrd="0" destOrd="0" presId="urn:microsoft.com/office/officeart/2005/8/layout/vList2"/>
    <dgm:cxn modelId="{37703A8A-A5FE-4F15-BE3C-DE75EC5565F4}" srcId="{F9CFF6BB-C2E8-47FD-A270-9371F5CC683F}" destId="{3836521E-98E4-4679-BD52-B08DC344526A}" srcOrd="1" destOrd="0" parTransId="{8325D96F-10FD-4E99-9AEC-4EDAC2C315B6}" sibTransId="{7CE6CF86-20BC-4406-914C-B89B7C274966}"/>
    <dgm:cxn modelId="{DE31A08F-2613-418E-B9B9-44C1A3C39B46}" srcId="{F9CFF6BB-C2E8-47FD-A270-9371F5CC683F}" destId="{A7FCA304-91B1-4CFD-BC55-060C96F32A3C}" srcOrd="0" destOrd="0" parTransId="{56FC787A-2820-4FEA-8116-253E8DE8FE15}" sibTransId="{08903F69-5CD9-4B0C-8D53-FDF13A5AC82D}"/>
    <dgm:cxn modelId="{20F80F95-3406-498C-97E5-2ECBDA62038E}" type="presOf" srcId="{59986760-AA03-4379-BE3C-BDB124BB2EE9}" destId="{763EC4D5-00FE-45FA-A7FC-BCB0B6016289}" srcOrd="0" destOrd="1" presId="urn:microsoft.com/office/officeart/2005/8/layout/vList2"/>
    <dgm:cxn modelId="{D2A563C5-7A3E-48EC-AAEA-597031505F81}" srcId="{EF637370-921C-4FFD-A506-8676BB8CE28D}" destId="{6A57D32A-9B5A-45D7-A3FF-06CDB046CAEC}" srcOrd="0" destOrd="0" parTransId="{575380FE-C32C-4DC2-A4C2-CF7E4D5A1208}" sibTransId="{ED2BCE21-A9F4-404E-9BAB-4E3B22A9A91A}"/>
    <dgm:cxn modelId="{67F132CD-D4AB-4A04-BA48-4D3C2A830D87}" type="presOf" srcId="{2FEA7204-CC4D-4F78-89FE-0C92ED88752F}" destId="{EC44C275-5150-4904-BE7B-F4591A80BF27}" srcOrd="0" destOrd="2" presId="urn:microsoft.com/office/officeart/2005/8/layout/vList2"/>
    <dgm:cxn modelId="{C57901E9-09E4-4FE0-A1F5-3996ECFC1412}" srcId="{D0DBADE1-CD7F-4028-9DE1-2F34E2568280}" destId="{EF637370-921C-4FFD-A506-8676BB8CE28D}" srcOrd="2" destOrd="0" parTransId="{E0FB5A3C-8894-4337-A000-03852424FA38}" sibTransId="{A30EFB4E-B0FC-46EF-A3B3-1DE262E40A40}"/>
    <dgm:cxn modelId="{280CBAEA-3A03-47FA-A67F-E6DB1540F02E}" type="presOf" srcId="{F9CFF6BB-C2E8-47FD-A270-9371F5CC683F}" destId="{411E29FA-FCD3-42A7-B5E2-463970FD533A}" srcOrd="0" destOrd="0" presId="urn:microsoft.com/office/officeart/2005/8/layout/vList2"/>
    <dgm:cxn modelId="{FF9E40FC-A691-446B-AE8B-318519B04E93}" type="presOf" srcId="{A7FCA304-91B1-4CFD-BC55-060C96F32A3C}" destId="{EC44C275-5150-4904-BE7B-F4591A80BF27}" srcOrd="0" destOrd="0" presId="urn:microsoft.com/office/officeart/2005/8/layout/vList2"/>
    <dgm:cxn modelId="{884ACB15-AC0A-42B3-8375-C0FBCECEA248}" type="presParOf" srcId="{9085B344-43C1-47E9-A4DB-869C99ED56EB}" destId="{CC8A0742-FAFE-472D-B740-C1B87D2B0248}" srcOrd="0" destOrd="0" presId="urn:microsoft.com/office/officeart/2005/8/layout/vList2"/>
    <dgm:cxn modelId="{56618EBC-B4FE-4C26-BFFB-DCD56E3B1C2D}" type="presParOf" srcId="{9085B344-43C1-47E9-A4DB-869C99ED56EB}" destId="{763EC4D5-00FE-45FA-A7FC-BCB0B6016289}" srcOrd="1" destOrd="0" presId="urn:microsoft.com/office/officeart/2005/8/layout/vList2"/>
    <dgm:cxn modelId="{DE928DCA-13F5-4E2F-98D0-DBA7380E7DD7}" type="presParOf" srcId="{9085B344-43C1-47E9-A4DB-869C99ED56EB}" destId="{411E29FA-FCD3-42A7-B5E2-463970FD533A}" srcOrd="2" destOrd="0" presId="urn:microsoft.com/office/officeart/2005/8/layout/vList2"/>
    <dgm:cxn modelId="{76D2B244-89B5-480B-9D48-D7B64853D628}" type="presParOf" srcId="{9085B344-43C1-47E9-A4DB-869C99ED56EB}" destId="{EC44C275-5150-4904-BE7B-F4591A80BF27}" srcOrd="3" destOrd="0" presId="urn:microsoft.com/office/officeart/2005/8/layout/vList2"/>
    <dgm:cxn modelId="{89E07822-882B-4880-875D-42A5CDC7FD47}" type="presParOf" srcId="{9085B344-43C1-47E9-A4DB-869C99ED56EB}" destId="{A1EDB842-3590-4176-B75E-FA29D7EB35B1}" srcOrd="4" destOrd="0" presId="urn:microsoft.com/office/officeart/2005/8/layout/vList2"/>
    <dgm:cxn modelId="{8C34CBB6-9F35-4F1A-A49F-043729938591}" type="presParOf" srcId="{9085B344-43C1-47E9-A4DB-869C99ED56EB}" destId="{449318AC-5DED-4189-BE06-92ED5C8F1597}"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8A0742-FAFE-472D-B740-C1B87D2B0248}">
      <dsp:nvSpPr>
        <dsp:cNvPr id="0" name=""/>
        <dsp:cNvSpPr/>
      </dsp:nvSpPr>
      <dsp:spPr>
        <a:xfrm>
          <a:off x="0" y="63879"/>
          <a:ext cx="5641974" cy="59319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Patient Safety and Patient Satisfaction</a:t>
          </a:r>
        </a:p>
      </dsp:txBody>
      <dsp:txXfrm>
        <a:off x="28957" y="92836"/>
        <a:ext cx="5584060" cy="535276"/>
      </dsp:txXfrm>
    </dsp:sp>
    <dsp:sp modelId="{763EC4D5-00FE-45FA-A7FC-BCB0B6016289}">
      <dsp:nvSpPr>
        <dsp:cNvPr id="0" name=""/>
        <dsp:cNvSpPr/>
      </dsp:nvSpPr>
      <dsp:spPr>
        <a:xfrm>
          <a:off x="0" y="657069"/>
          <a:ext cx="5641974" cy="8880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133"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a:t>Ensures that patients receive their meds</a:t>
          </a:r>
        </a:p>
        <a:p>
          <a:pPr marL="228600" lvl="1" indent="-228600" algn="l" defTabSz="889000">
            <a:lnSpc>
              <a:spcPct val="90000"/>
            </a:lnSpc>
            <a:spcBef>
              <a:spcPct val="0"/>
            </a:spcBef>
            <a:spcAft>
              <a:spcPct val="20000"/>
            </a:spcAft>
            <a:buChar char="•"/>
          </a:pPr>
          <a:r>
            <a:rPr lang="en-US" sz="2000" kern="1200" dirty="0"/>
            <a:t>Payment for co-pay is taken by OP Pharmacy via phone or in person</a:t>
          </a:r>
        </a:p>
      </dsp:txBody>
      <dsp:txXfrm>
        <a:off x="0" y="657069"/>
        <a:ext cx="5641974" cy="888030"/>
      </dsp:txXfrm>
    </dsp:sp>
    <dsp:sp modelId="{411E29FA-FCD3-42A7-B5E2-463970FD533A}">
      <dsp:nvSpPr>
        <dsp:cNvPr id="0" name=""/>
        <dsp:cNvSpPr/>
      </dsp:nvSpPr>
      <dsp:spPr>
        <a:xfrm>
          <a:off x="0" y="1545099"/>
          <a:ext cx="5641974" cy="593190"/>
        </a:xfrm>
        <a:prstGeom prst="roundRect">
          <a:avLst/>
        </a:prstGeom>
        <a:solidFill>
          <a:schemeClr val="accent2">
            <a:hueOff val="-1284095"/>
            <a:satOff val="14753"/>
            <a:lumOff val="451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ARN Workflow</a:t>
          </a:r>
        </a:p>
      </dsp:txBody>
      <dsp:txXfrm>
        <a:off x="28957" y="1574056"/>
        <a:ext cx="5584060" cy="535276"/>
      </dsp:txXfrm>
    </dsp:sp>
    <dsp:sp modelId="{EC44C275-5150-4904-BE7B-F4591A80BF27}">
      <dsp:nvSpPr>
        <dsp:cNvPr id="0" name=""/>
        <dsp:cNvSpPr/>
      </dsp:nvSpPr>
      <dsp:spPr>
        <a:xfrm>
          <a:off x="0" y="2138290"/>
          <a:ext cx="5641974" cy="1695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133"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a:t>Improves communication between ARN and OP Pharmacy</a:t>
          </a:r>
        </a:p>
        <a:p>
          <a:pPr marL="228600" lvl="1" indent="-228600" algn="l" defTabSz="889000">
            <a:lnSpc>
              <a:spcPct val="90000"/>
            </a:lnSpc>
            <a:spcBef>
              <a:spcPct val="0"/>
            </a:spcBef>
            <a:spcAft>
              <a:spcPct val="20000"/>
            </a:spcAft>
            <a:buChar char="•"/>
          </a:pPr>
          <a:r>
            <a:rPr lang="en-US" sz="2000" kern="1200" dirty="0"/>
            <a:t>Keeps ARN from needing to wait at the OP Pharmacy</a:t>
          </a:r>
        </a:p>
        <a:p>
          <a:pPr marL="228600" lvl="1" indent="-228600" algn="l" defTabSz="889000">
            <a:lnSpc>
              <a:spcPct val="90000"/>
            </a:lnSpc>
            <a:spcBef>
              <a:spcPct val="0"/>
            </a:spcBef>
            <a:spcAft>
              <a:spcPct val="20000"/>
            </a:spcAft>
            <a:buChar char="•"/>
          </a:pPr>
          <a:r>
            <a:rPr lang="en-US" sz="2000" kern="1200" dirty="0"/>
            <a:t>OP Pharmacy communicates directly with Provider as needed (e.g., Prior Authorization)</a:t>
          </a:r>
        </a:p>
      </dsp:txBody>
      <dsp:txXfrm>
        <a:off x="0" y="2138290"/>
        <a:ext cx="5641974" cy="1695330"/>
      </dsp:txXfrm>
    </dsp:sp>
    <dsp:sp modelId="{A1EDB842-3590-4176-B75E-FA29D7EB35B1}">
      <dsp:nvSpPr>
        <dsp:cNvPr id="0" name=""/>
        <dsp:cNvSpPr/>
      </dsp:nvSpPr>
      <dsp:spPr>
        <a:xfrm>
          <a:off x="0" y="3833620"/>
          <a:ext cx="5641974" cy="593190"/>
        </a:xfrm>
        <a:prstGeom prst="roundRect">
          <a:avLst/>
        </a:prstGeom>
        <a:solidFill>
          <a:schemeClr val="accent2">
            <a:hueOff val="-2568191"/>
            <a:satOff val="29507"/>
            <a:lumOff val="901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Discharges</a:t>
          </a:r>
        </a:p>
      </dsp:txBody>
      <dsp:txXfrm>
        <a:off x="28957" y="3862577"/>
        <a:ext cx="5584060" cy="535276"/>
      </dsp:txXfrm>
    </dsp:sp>
    <dsp:sp modelId="{449318AC-5DED-4189-BE06-92ED5C8F1597}">
      <dsp:nvSpPr>
        <dsp:cNvPr id="0" name=""/>
        <dsp:cNvSpPr/>
      </dsp:nvSpPr>
      <dsp:spPr>
        <a:xfrm>
          <a:off x="0" y="4426810"/>
          <a:ext cx="5641974" cy="430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133"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a:t>Does not negatively impact discharge times</a:t>
          </a:r>
        </a:p>
      </dsp:txBody>
      <dsp:txXfrm>
        <a:off x="0" y="4426810"/>
        <a:ext cx="5641974" cy="4305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8/2/2021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8/2/2021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8/2/2021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8/2/2021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8/2/2021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8/2/2021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8/2/2021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8/2/2021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8/2/2021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8/2/2021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8/2/2021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8/2/2021</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3BD1A-1B9A-4D35-ADB0-B1F7AF05F49C}"/>
              </a:ext>
            </a:extLst>
          </p:cNvPr>
          <p:cNvSpPr>
            <a:spLocks noGrp="1"/>
          </p:cNvSpPr>
          <p:nvPr>
            <p:ph type="ctrTitle"/>
          </p:nvPr>
        </p:nvSpPr>
        <p:spPr/>
        <p:txBody>
          <a:bodyPr/>
          <a:lstStyle/>
          <a:p>
            <a:r>
              <a:rPr lang="en-US" dirty="0"/>
              <a:t>Bedside Medication Delivery Program</a:t>
            </a:r>
          </a:p>
        </p:txBody>
      </p:sp>
      <p:sp>
        <p:nvSpPr>
          <p:cNvPr id="3" name="Subtitle 2">
            <a:extLst>
              <a:ext uri="{FF2B5EF4-FFF2-40B4-BE49-F238E27FC236}">
                <a16:creationId xmlns:a16="http://schemas.microsoft.com/office/drawing/2014/main" id="{996B965C-10CC-48BD-A143-8C7EAF990AC1}"/>
              </a:ext>
            </a:extLst>
          </p:cNvPr>
          <p:cNvSpPr>
            <a:spLocks noGrp="1"/>
          </p:cNvSpPr>
          <p:nvPr>
            <p:ph type="subTitle" idx="1"/>
          </p:nvPr>
        </p:nvSpPr>
        <p:spPr/>
        <p:txBody>
          <a:bodyPr/>
          <a:lstStyle/>
          <a:p>
            <a:r>
              <a:rPr lang="en-US" dirty="0"/>
              <a:t>ARN meeting</a:t>
            </a:r>
          </a:p>
          <a:p>
            <a:r>
              <a:rPr lang="en-US" dirty="0"/>
              <a:t>June 2, 2021</a:t>
            </a:r>
          </a:p>
        </p:txBody>
      </p:sp>
    </p:spTree>
    <p:extLst>
      <p:ext uri="{BB962C8B-B14F-4D97-AF65-F5344CB8AC3E}">
        <p14:creationId xmlns:p14="http://schemas.microsoft.com/office/powerpoint/2010/main" val="239434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12747-7E3B-49C3-BC28-EE6B31314D7F}"/>
              </a:ext>
            </a:extLst>
          </p:cNvPr>
          <p:cNvSpPr>
            <a:spLocks noGrp="1"/>
          </p:cNvSpPr>
          <p:nvPr>
            <p:ph type="title"/>
          </p:nvPr>
        </p:nvSpPr>
        <p:spPr/>
        <p:txBody>
          <a:bodyPr/>
          <a:lstStyle/>
          <a:p>
            <a:r>
              <a:rPr lang="en-US" dirty="0"/>
              <a:t>Pharmacy workflow</a:t>
            </a:r>
          </a:p>
        </p:txBody>
      </p:sp>
      <p:sp>
        <p:nvSpPr>
          <p:cNvPr id="3" name="Content Placeholder 2">
            <a:extLst>
              <a:ext uri="{FF2B5EF4-FFF2-40B4-BE49-F238E27FC236}">
                <a16:creationId xmlns:a16="http://schemas.microsoft.com/office/drawing/2014/main" id="{7A0229FF-3FF1-4CA9-815C-0A13967B91C5}"/>
              </a:ext>
            </a:extLst>
          </p:cNvPr>
          <p:cNvSpPr>
            <a:spLocks noGrp="1"/>
          </p:cNvSpPr>
          <p:nvPr>
            <p:ph idx="1"/>
          </p:nvPr>
        </p:nvSpPr>
        <p:spPr/>
        <p:txBody>
          <a:bodyPr/>
          <a:lstStyle/>
          <a:p>
            <a:r>
              <a:rPr lang="en-US" dirty="0"/>
              <a:t>4. Update “Rx Bedside Delivery Status” as appropriate</a:t>
            </a:r>
          </a:p>
          <a:p>
            <a:pPr lvl="2"/>
            <a:r>
              <a:rPr lang="en-US" sz="1800" dirty="0"/>
              <a:t>Note: any issues (PA needed, medication not available, etc.) will be primarily communicated via page/call to providers. Comments will be left as an FYI to other stakeholders</a:t>
            </a:r>
          </a:p>
          <a:p>
            <a:endParaRPr lang="en-US" dirty="0"/>
          </a:p>
        </p:txBody>
      </p:sp>
      <p:pic>
        <p:nvPicPr>
          <p:cNvPr id="7" name="Picture 6">
            <a:extLst>
              <a:ext uri="{FF2B5EF4-FFF2-40B4-BE49-F238E27FC236}">
                <a16:creationId xmlns:a16="http://schemas.microsoft.com/office/drawing/2014/main" id="{AD428D88-0A9B-4786-9CA9-4BB74178760A}"/>
              </a:ext>
            </a:extLst>
          </p:cNvPr>
          <p:cNvPicPr>
            <a:picLocks noChangeAspect="1"/>
          </p:cNvPicPr>
          <p:nvPr/>
        </p:nvPicPr>
        <p:blipFill>
          <a:blip r:embed="rId2"/>
          <a:stretch>
            <a:fillRect/>
          </a:stretch>
        </p:blipFill>
        <p:spPr>
          <a:xfrm>
            <a:off x="1801142" y="3581400"/>
            <a:ext cx="7333333" cy="1619048"/>
          </a:xfrm>
          <a:prstGeom prst="rect">
            <a:avLst/>
          </a:prstGeom>
          <a:ln w="25400">
            <a:solidFill>
              <a:srgbClr val="92D050"/>
            </a:solidFill>
          </a:ln>
        </p:spPr>
      </p:pic>
    </p:spTree>
    <p:extLst>
      <p:ext uri="{BB962C8B-B14F-4D97-AF65-F5344CB8AC3E}">
        <p14:creationId xmlns:p14="http://schemas.microsoft.com/office/powerpoint/2010/main" val="691167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C0365A3-9839-4FC6-BFF6-7115C711F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79AF72-2341-47D1-94D4-5E0B1F24ADE7}"/>
              </a:ext>
            </a:extLst>
          </p:cNvPr>
          <p:cNvSpPr>
            <a:spLocks noGrp="1"/>
          </p:cNvSpPr>
          <p:nvPr>
            <p:ph type="title"/>
          </p:nvPr>
        </p:nvSpPr>
        <p:spPr>
          <a:xfrm>
            <a:off x="643468" y="643467"/>
            <a:ext cx="3415612" cy="5571066"/>
          </a:xfrm>
        </p:spPr>
        <p:txBody>
          <a:bodyPr>
            <a:normAutofit/>
          </a:bodyPr>
          <a:lstStyle/>
          <a:p>
            <a:r>
              <a:rPr lang="en-US" dirty="0">
                <a:solidFill>
                  <a:srgbClr val="FFFFFF"/>
                </a:solidFill>
              </a:rPr>
              <a:t>Program Success</a:t>
            </a:r>
          </a:p>
        </p:txBody>
      </p:sp>
      <p:graphicFrame>
        <p:nvGraphicFramePr>
          <p:cNvPr id="5" name="Content Placeholder 2">
            <a:extLst>
              <a:ext uri="{FF2B5EF4-FFF2-40B4-BE49-F238E27FC236}">
                <a16:creationId xmlns:a16="http://schemas.microsoft.com/office/drawing/2014/main" id="{416E572D-D74C-4EC8-900F-9505F5996A80}"/>
              </a:ext>
            </a:extLst>
          </p:cNvPr>
          <p:cNvGraphicFramePr>
            <a:graphicFrameLocks noGrp="1"/>
          </p:cNvGraphicFramePr>
          <p:nvPr>
            <p:ph idx="1"/>
            <p:extLst>
              <p:ext uri="{D42A27DB-BD31-4B8C-83A1-F6EECF244321}">
                <p14:modId xmlns:p14="http://schemas.microsoft.com/office/powerpoint/2010/main" val="3008781323"/>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6670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6753AE0-E6A2-44A7-81F0-AE74E800F594}"/>
              </a:ext>
            </a:extLst>
          </p:cNvPr>
          <p:cNvSpPr>
            <a:spLocks noGrp="1"/>
          </p:cNvSpPr>
          <p:nvPr>
            <p:ph type="title"/>
          </p:nvPr>
        </p:nvSpPr>
        <p:spPr/>
        <p:txBody>
          <a:bodyPr/>
          <a:lstStyle/>
          <a:p>
            <a:r>
              <a:rPr lang="en-US" dirty="0"/>
              <a:t>About the PROGRAM</a:t>
            </a:r>
          </a:p>
        </p:txBody>
      </p:sp>
      <p:sp>
        <p:nvSpPr>
          <p:cNvPr id="5" name="Content Placeholder 4">
            <a:extLst>
              <a:ext uri="{FF2B5EF4-FFF2-40B4-BE49-F238E27FC236}">
                <a16:creationId xmlns:a16="http://schemas.microsoft.com/office/drawing/2014/main" id="{50615DCF-6695-4D3F-BAD1-6E2CE7B7D535}"/>
              </a:ext>
            </a:extLst>
          </p:cNvPr>
          <p:cNvSpPr>
            <a:spLocks noGrp="1"/>
          </p:cNvSpPr>
          <p:nvPr>
            <p:ph idx="1"/>
          </p:nvPr>
        </p:nvSpPr>
        <p:spPr>
          <a:xfrm>
            <a:off x="1024128" y="1957137"/>
            <a:ext cx="9720073" cy="4352223"/>
          </a:xfrm>
        </p:spPr>
        <p:txBody>
          <a:bodyPr>
            <a:normAutofit fontScale="25000" lnSpcReduction="20000"/>
          </a:bodyPr>
          <a:lstStyle/>
          <a:p>
            <a:r>
              <a:rPr lang="en-US" sz="8000" b="1" dirty="0"/>
              <a:t>GOAL </a:t>
            </a:r>
          </a:p>
          <a:p>
            <a:pPr lvl="1"/>
            <a:r>
              <a:rPr lang="en-US" sz="7200" i="1" dirty="0"/>
              <a:t>To improve the workflow and communication around the process for patients obtaining their discharge medications from the MGH Outpatient Pharmacy, using Epic functionality</a:t>
            </a:r>
          </a:p>
          <a:p>
            <a:r>
              <a:rPr lang="en-US" sz="8000" b="1" dirty="0"/>
              <a:t>STAKEHOLDERS</a:t>
            </a:r>
          </a:p>
          <a:p>
            <a:pPr lvl="1"/>
            <a:r>
              <a:rPr lang="en-US" sz="7200" i="1" dirty="0"/>
              <a:t>Nurses. Unit Coordinators. Case Managers. Providers. Inpatient pharmacists. Outpatient pharmacists. </a:t>
            </a:r>
            <a:r>
              <a:rPr lang="en-US" sz="7200" i="1" dirty="0">
                <a:solidFill>
                  <a:schemeClr val="accent2">
                    <a:lumMod val="75000"/>
                  </a:schemeClr>
                </a:solidFill>
              </a:rPr>
              <a:t>Patients and their care-givers.</a:t>
            </a:r>
          </a:p>
          <a:p>
            <a:pPr lvl="1"/>
            <a:endParaRPr lang="en-US" sz="7200" i="1" dirty="0">
              <a:solidFill>
                <a:schemeClr val="accent2">
                  <a:lumMod val="75000"/>
                </a:schemeClr>
              </a:solidFill>
            </a:endParaRPr>
          </a:p>
          <a:p>
            <a:pPr marL="128016" lvl="1" indent="0">
              <a:buNone/>
            </a:pPr>
            <a:endParaRPr lang="en-US" sz="7200" i="1" dirty="0">
              <a:solidFill>
                <a:schemeClr val="accent2">
                  <a:lumMod val="75000"/>
                </a:schemeClr>
              </a:solidFill>
            </a:endParaRPr>
          </a:p>
          <a:p>
            <a:endParaRPr lang="en-US" sz="6400" b="1" dirty="0"/>
          </a:p>
          <a:p>
            <a:endParaRPr lang="en-US" sz="6400" dirty="0"/>
          </a:p>
          <a:p>
            <a:pPr lvl="2"/>
            <a:endParaRPr lang="en-US" sz="2600" dirty="0"/>
          </a:p>
          <a:p>
            <a:endParaRPr lang="en-US" dirty="0"/>
          </a:p>
          <a:p>
            <a:pPr marL="0" indent="0">
              <a:buNone/>
            </a:pPr>
            <a:endParaRPr lang="en-US" dirty="0"/>
          </a:p>
          <a:p>
            <a:pPr marL="0" indent="0">
              <a:buNone/>
            </a:pPr>
            <a:r>
              <a:rPr lang="en-US" dirty="0"/>
              <a:t>	</a:t>
            </a:r>
          </a:p>
        </p:txBody>
      </p:sp>
      <p:graphicFrame>
        <p:nvGraphicFramePr>
          <p:cNvPr id="3" name="Table 6">
            <a:extLst>
              <a:ext uri="{FF2B5EF4-FFF2-40B4-BE49-F238E27FC236}">
                <a16:creationId xmlns:a16="http://schemas.microsoft.com/office/drawing/2014/main" id="{B9A913AE-A85B-4FE4-BF67-E30EA42DD4BF}"/>
              </a:ext>
            </a:extLst>
          </p:cNvPr>
          <p:cNvGraphicFramePr>
            <a:graphicFrameLocks noGrp="1"/>
          </p:cNvGraphicFramePr>
          <p:nvPr>
            <p:extLst>
              <p:ext uri="{D42A27DB-BD31-4B8C-83A1-F6EECF244321}">
                <p14:modId xmlns:p14="http://schemas.microsoft.com/office/powerpoint/2010/main" val="1849146125"/>
              </p:ext>
            </p:extLst>
          </p:nvPr>
        </p:nvGraphicFramePr>
        <p:xfrm>
          <a:off x="1556083" y="3762407"/>
          <a:ext cx="7817854" cy="2772664"/>
        </p:xfrm>
        <a:graphic>
          <a:graphicData uri="http://schemas.openxmlformats.org/drawingml/2006/table">
            <a:tbl>
              <a:tblPr firstRow="1" bandRow="1">
                <a:tableStyleId>{5C22544A-7EE6-4342-B048-85BDC9FD1C3A}</a:tableStyleId>
              </a:tblPr>
              <a:tblGrid>
                <a:gridCol w="3908927">
                  <a:extLst>
                    <a:ext uri="{9D8B030D-6E8A-4147-A177-3AD203B41FA5}">
                      <a16:colId xmlns:a16="http://schemas.microsoft.com/office/drawing/2014/main" val="1184467154"/>
                    </a:ext>
                  </a:extLst>
                </a:gridCol>
                <a:gridCol w="3908927">
                  <a:extLst>
                    <a:ext uri="{9D8B030D-6E8A-4147-A177-3AD203B41FA5}">
                      <a16:colId xmlns:a16="http://schemas.microsoft.com/office/drawing/2014/main" val="4264832289"/>
                    </a:ext>
                  </a:extLst>
                </a:gridCol>
              </a:tblGrid>
              <a:tr h="2701009">
                <a:tc>
                  <a:txBody>
                    <a:bodyPr/>
                    <a:lstStyle/>
                    <a:p>
                      <a:pPr marL="91440" marR="0" lvl="0" indent="-91440" algn="l" defTabSz="914400" rtl="0" eaLnBrk="1" fontAlgn="auto" latinLnBrk="0" hangingPunct="1">
                        <a:lnSpc>
                          <a:spcPct val="90000"/>
                        </a:lnSpc>
                        <a:spcBef>
                          <a:spcPts val="1200"/>
                        </a:spcBef>
                        <a:spcAft>
                          <a:spcPts val="200"/>
                        </a:spcAft>
                        <a:buClr>
                          <a:srgbClr val="99CB38"/>
                        </a:buClr>
                        <a:buSzPct val="100000"/>
                        <a:buFont typeface="Tw Cen MT" panose="020B0602020104020603" pitchFamily="34" charset="0"/>
                        <a:buChar char=" "/>
                        <a:tabLst/>
                        <a:defRPr/>
                      </a:pPr>
                      <a:r>
                        <a:rPr kumimoji="0" lang="en-US" sz="1600" b="1" i="0" u="none" strike="noStrike" kern="1200" cap="none" spc="0" normalizeH="0" baseline="0" noProof="0" dirty="0">
                          <a:ln>
                            <a:noFill/>
                          </a:ln>
                          <a:solidFill>
                            <a:prstClr val="black"/>
                          </a:solidFill>
                          <a:effectLst/>
                          <a:uLnTx/>
                          <a:uFillTx/>
                          <a:latin typeface="+mn-lt"/>
                          <a:ea typeface="+mn-ea"/>
                          <a:cs typeface="+mn-cs"/>
                        </a:rPr>
                        <a:t>Implementation Plan</a:t>
                      </a:r>
                    </a:p>
                    <a:p>
                      <a:pPr marL="265176" marR="0" lvl="1" indent="-137160" algn="l" defTabSz="914400" rtl="0" eaLnBrk="1" fontAlgn="auto" latinLnBrk="0" hangingPunct="1">
                        <a:lnSpc>
                          <a:spcPct val="90000"/>
                        </a:lnSpc>
                        <a:spcBef>
                          <a:spcPts val="200"/>
                        </a:spcBef>
                        <a:spcAft>
                          <a:spcPts val="400"/>
                        </a:spcAft>
                        <a:buClr>
                          <a:srgbClr val="99CB38"/>
                        </a:buClr>
                        <a:buSzTx/>
                        <a:buFont typeface="Wingdings 3" pitchFamily="18"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Pilot – October 2020 on Ellison 19 &amp; White 10 </a:t>
                      </a:r>
                    </a:p>
                    <a:p>
                      <a:pPr marL="265176" marR="0" lvl="1" indent="-137160" algn="l" defTabSz="914400" rtl="0" eaLnBrk="1" fontAlgn="auto" latinLnBrk="0" hangingPunct="1">
                        <a:lnSpc>
                          <a:spcPct val="90000"/>
                        </a:lnSpc>
                        <a:spcBef>
                          <a:spcPts val="200"/>
                        </a:spcBef>
                        <a:spcAft>
                          <a:spcPts val="400"/>
                        </a:spcAft>
                        <a:buClr>
                          <a:srgbClr val="99CB38"/>
                        </a:buClr>
                        <a:buSzTx/>
                        <a:buFont typeface="Wingdings 3" pitchFamily="18"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Phased roll-out</a:t>
                      </a:r>
                    </a:p>
                    <a:p>
                      <a:pPr marL="448056" marR="0" lvl="2" indent="-137160" algn="l" defTabSz="914400" rtl="0" eaLnBrk="1" fontAlgn="auto" latinLnBrk="0" hangingPunct="1">
                        <a:lnSpc>
                          <a:spcPct val="90000"/>
                        </a:lnSpc>
                        <a:spcBef>
                          <a:spcPts val="200"/>
                        </a:spcBef>
                        <a:spcAft>
                          <a:spcPts val="400"/>
                        </a:spcAft>
                        <a:buClr>
                          <a:srgbClr val="99CB38"/>
                        </a:buClr>
                        <a:buSzTx/>
                        <a:buFont typeface="Wingdings 3" pitchFamily="18" charset="2"/>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January – February 2021 Ellison 7, White 7, Ellison 12 </a:t>
                      </a:r>
                    </a:p>
                    <a:p>
                      <a:pPr marL="448056" marR="0" lvl="2" indent="-137160" algn="l" defTabSz="914400" rtl="0" eaLnBrk="1" fontAlgn="auto" latinLnBrk="0" hangingPunct="1">
                        <a:lnSpc>
                          <a:spcPct val="90000"/>
                        </a:lnSpc>
                        <a:spcBef>
                          <a:spcPts val="200"/>
                        </a:spcBef>
                        <a:spcAft>
                          <a:spcPts val="400"/>
                        </a:spcAft>
                        <a:buClr>
                          <a:srgbClr val="99CB38"/>
                        </a:buClr>
                        <a:buSzTx/>
                        <a:buFont typeface="Wingdings 3" pitchFamily="18" charset="2"/>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April – May 2021 Bigelow 9, Bigelow 14, White 8, White 9, Ellison 16 </a:t>
                      </a:r>
                    </a:p>
                    <a:p>
                      <a:pPr marL="448056" marR="0" lvl="2" indent="-137160" algn="l" defTabSz="914400" rtl="0" eaLnBrk="1" fontAlgn="auto" latinLnBrk="0" hangingPunct="1">
                        <a:lnSpc>
                          <a:spcPct val="90000"/>
                        </a:lnSpc>
                        <a:spcBef>
                          <a:spcPts val="200"/>
                        </a:spcBef>
                        <a:spcAft>
                          <a:spcPts val="400"/>
                        </a:spcAft>
                        <a:buClr>
                          <a:srgbClr val="99CB38"/>
                        </a:buClr>
                        <a:buSzTx/>
                        <a:buFont typeface="Wingdings 3" pitchFamily="18" charset="2"/>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Summer 2021 OB and remaining medical units</a:t>
                      </a:r>
                      <a:r>
                        <a:rPr kumimoji="0" lang="en-US" sz="1600" b="0" i="0" u="none" strike="noStrike" kern="1200" cap="none" spc="0" normalizeH="0" baseline="0" noProof="0" dirty="0">
                          <a:ln>
                            <a:noFill/>
                          </a:ln>
                          <a:solidFill>
                            <a:prstClr val="black"/>
                          </a:solidFill>
                          <a:effectLst/>
                          <a:uLnTx/>
                          <a:uFillTx/>
                          <a:latin typeface="+mn-lt"/>
                          <a:ea typeface="+mn-ea"/>
                          <a:cs typeface="+mn-cs"/>
                        </a:rPr>
                        <a:t>, timing TBD</a:t>
                      </a:r>
                    </a:p>
                    <a:p>
                      <a:pPr marL="448056" marR="0" lvl="2" indent="-137160" algn="l" defTabSz="914400" rtl="0" eaLnBrk="1" fontAlgn="auto" latinLnBrk="0" hangingPunct="1">
                        <a:lnSpc>
                          <a:spcPct val="90000"/>
                        </a:lnSpc>
                        <a:spcBef>
                          <a:spcPts val="200"/>
                        </a:spcBef>
                        <a:spcAft>
                          <a:spcPts val="400"/>
                        </a:spcAft>
                        <a:buClr>
                          <a:srgbClr val="99CB38"/>
                        </a:buClr>
                        <a:buSzTx/>
                        <a:buFont typeface="Wingdings 3" pitchFamily="18" charset="2"/>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Fall 2021 units TBD</a:t>
                      </a:r>
                      <a:endParaRPr lang="en-US" dirty="0"/>
                    </a:p>
                  </a:txBody>
                  <a:tcPr/>
                </a:tc>
                <a:tc>
                  <a:txBody>
                    <a:bodyPr/>
                    <a:lstStyle/>
                    <a:p>
                      <a:pPr marL="173736" marR="0" lvl="1" indent="0" algn="l" defTabSz="914400" rtl="0" eaLnBrk="1" fontAlgn="auto" latinLnBrk="0" hangingPunct="1">
                        <a:lnSpc>
                          <a:spcPct val="90000"/>
                        </a:lnSpc>
                        <a:spcBef>
                          <a:spcPts val="200"/>
                        </a:spcBef>
                        <a:spcAft>
                          <a:spcPts val="400"/>
                        </a:spcAft>
                        <a:buClr>
                          <a:srgbClr val="99CB38"/>
                        </a:buClr>
                        <a:buSzTx/>
                        <a:buFont typeface="Wingdings 3" pitchFamily="18" charset="2"/>
                        <a:buNone/>
                        <a:tabLst/>
                        <a:defRPr/>
                      </a:pPr>
                      <a:r>
                        <a:rPr kumimoji="0" lang="en-US" sz="1500" b="1" i="0" u="none" strike="noStrike" kern="1200" cap="none" spc="0" normalizeH="0" baseline="0" noProof="0" dirty="0">
                          <a:ln>
                            <a:noFill/>
                          </a:ln>
                          <a:solidFill>
                            <a:prstClr val="black"/>
                          </a:solidFill>
                          <a:effectLst/>
                          <a:uLnTx/>
                          <a:uFillTx/>
                          <a:latin typeface="+mn-lt"/>
                          <a:ea typeface="+mn-ea"/>
                          <a:cs typeface="+mn-cs"/>
                        </a:rPr>
                        <a:t>Project Leads for Implementation</a:t>
                      </a:r>
                    </a:p>
                    <a:p>
                      <a:pPr marL="173736" marR="0" lvl="1" indent="0" algn="l" defTabSz="914400" rtl="0" eaLnBrk="1" fontAlgn="auto" latinLnBrk="0" hangingPunct="1">
                        <a:lnSpc>
                          <a:spcPct val="90000"/>
                        </a:lnSpc>
                        <a:spcBef>
                          <a:spcPts val="200"/>
                        </a:spcBef>
                        <a:spcAft>
                          <a:spcPts val="400"/>
                        </a:spcAft>
                        <a:buClr>
                          <a:srgbClr val="99CB38"/>
                        </a:buClr>
                        <a:buSzTx/>
                        <a:buFont typeface="Wingdings 3" pitchFamily="18" charset="2"/>
                        <a:buNone/>
                        <a:tabLst/>
                        <a:defRPr/>
                      </a:pPr>
                      <a:r>
                        <a:rPr kumimoji="0" lang="en-US" sz="1500" b="0" i="0" u="none" strike="noStrike" kern="1200" cap="none" spc="0" normalizeH="0" baseline="0" noProof="0" dirty="0">
                          <a:ln>
                            <a:noFill/>
                          </a:ln>
                          <a:solidFill>
                            <a:prstClr val="black"/>
                          </a:solidFill>
                          <a:effectLst/>
                          <a:uLnTx/>
                          <a:uFillTx/>
                          <a:latin typeface="+mn-lt"/>
                          <a:ea typeface="+mn-ea"/>
                          <a:cs typeface="+mn-cs"/>
                        </a:rPr>
                        <a:t>Pharmacy: Fiona Cheung/Tas Spracklin</a:t>
                      </a:r>
                    </a:p>
                    <a:p>
                      <a:pPr marL="0" marR="0" lvl="0" indent="0" algn="l" defTabSz="914400" rtl="0" eaLnBrk="1" fontAlgn="auto" latinLnBrk="0" hangingPunct="1">
                        <a:lnSpc>
                          <a:spcPct val="90000"/>
                        </a:lnSpc>
                        <a:spcBef>
                          <a:spcPts val="200"/>
                        </a:spcBef>
                        <a:spcAft>
                          <a:spcPts val="400"/>
                        </a:spcAft>
                        <a:buClr>
                          <a:srgbClr val="99CB38"/>
                        </a:buClr>
                        <a:buSzTx/>
                        <a:buFont typeface="Wingdings 3" pitchFamily="18" charset="2"/>
                        <a:buNone/>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    Nursing Informatics: Shelly Stuler</a:t>
                      </a:r>
                    </a:p>
                    <a:p>
                      <a:pPr marL="859536" marR="0" lvl="1" indent="-685800" algn="l" defTabSz="914400" rtl="0" eaLnBrk="1" fontAlgn="auto" latinLnBrk="0" hangingPunct="1">
                        <a:lnSpc>
                          <a:spcPct val="90000"/>
                        </a:lnSpc>
                        <a:spcBef>
                          <a:spcPts val="200"/>
                        </a:spcBef>
                        <a:spcAft>
                          <a:spcPts val="400"/>
                        </a:spcAft>
                        <a:buClr>
                          <a:srgbClr val="99CB38"/>
                        </a:buClr>
                        <a:buSzTx/>
                        <a:buFont typeface="Wingdings 3" pitchFamily="18" charset="2"/>
                        <a:buChar char=""/>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Tw Cen MT" panose="020B0602020104020603" pitchFamily="34" charset="0"/>
                        <a:buChar char=" "/>
                        <a:tabLst/>
                        <a:defRPr/>
                      </a:pPr>
                      <a:endParaRPr kumimoji="0" lang="en-US" sz="1600" b="1" i="0" u="none" strike="noStrike" kern="1200" cap="none" spc="0" normalizeH="0" baseline="0" noProof="0" dirty="0">
                        <a:ln>
                          <a:noFill/>
                        </a:ln>
                        <a:solidFill>
                          <a:prstClr val="black"/>
                        </a:solidFill>
                        <a:effectLst/>
                        <a:uLnTx/>
                        <a:uFillTx/>
                        <a:latin typeface="+mn-lt"/>
                        <a:ea typeface="+mn-ea"/>
                        <a:cs typeface="+mn-cs"/>
                      </a:endParaRPr>
                    </a:p>
                    <a:p>
                      <a:endParaRPr lang="en-US" dirty="0"/>
                    </a:p>
                  </a:txBody>
                  <a:tcPr/>
                </a:tc>
                <a:extLst>
                  <a:ext uri="{0D108BD9-81ED-4DB2-BD59-A6C34878D82A}">
                    <a16:rowId xmlns:a16="http://schemas.microsoft.com/office/drawing/2014/main" val="2328205162"/>
                  </a:ext>
                </a:extLst>
              </a:tr>
            </a:tbl>
          </a:graphicData>
        </a:graphic>
      </p:graphicFrame>
      <p:pic>
        <p:nvPicPr>
          <p:cNvPr id="1026" name="Picture 2">
            <a:extLst>
              <a:ext uri="{FF2B5EF4-FFF2-40B4-BE49-F238E27FC236}">
                <a16:creationId xmlns:a16="http://schemas.microsoft.com/office/drawing/2014/main" id="{04289536-1903-401C-B53B-1F3686F03F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0847" y="337300"/>
            <a:ext cx="2867025"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0765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D909F46-DA97-4125-B155-B9C7138C89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4AE203-4A10-4EF8-B876-64E80CA31A97}"/>
              </a:ext>
            </a:extLst>
          </p:cNvPr>
          <p:cNvSpPr>
            <a:spLocks noGrp="1"/>
          </p:cNvSpPr>
          <p:nvPr>
            <p:ph type="title"/>
          </p:nvPr>
        </p:nvSpPr>
        <p:spPr>
          <a:xfrm>
            <a:off x="310039" y="640080"/>
            <a:ext cx="3429855" cy="5613236"/>
          </a:xfrm>
        </p:spPr>
        <p:txBody>
          <a:bodyPr anchor="ctr">
            <a:normAutofit/>
          </a:bodyPr>
          <a:lstStyle/>
          <a:p>
            <a:r>
              <a:rPr lang="en-US" dirty="0">
                <a:solidFill>
                  <a:srgbClr val="FFFFFF"/>
                </a:solidFill>
              </a:rPr>
              <a:t>Process overview </a:t>
            </a:r>
            <a:br>
              <a:rPr lang="en-US" dirty="0">
                <a:solidFill>
                  <a:srgbClr val="FFFFFF"/>
                </a:solidFill>
              </a:rPr>
            </a:br>
            <a:br>
              <a:rPr lang="en-US" dirty="0">
                <a:solidFill>
                  <a:srgbClr val="FFFFFF"/>
                </a:solidFill>
              </a:rPr>
            </a:br>
            <a:endParaRPr lang="en-US" sz="2400" dirty="0">
              <a:solidFill>
                <a:srgbClr val="FFFFFF"/>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7AA6251-F49E-47A5-A02F-0E03AB187D0B}"/>
              </a:ext>
            </a:extLst>
          </p:cNvPr>
          <p:cNvSpPr>
            <a:spLocks noGrp="1"/>
          </p:cNvSpPr>
          <p:nvPr>
            <p:ph idx="1"/>
          </p:nvPr>
        </p:nvSpPr>
        <p:spPr>
          <a:xfrm>
            <a:off x="4269489" y="265901"/>
            <a:ext cx="7612472" cy="6008370"/>
          </a:xfrm>
        </p:spPr>
        <p:txBody>
          <a:bodyPr>
            <a:normAutofit/>
          </a:bodyPr>
          <a:lstStyle/>
          <a:p>
            <a:r>
              <a:rPr lang="en-US" dirty="0"/>
              <a:t>Epic FYI flag indicates enrollment in program.  Status in program can be viewed by any care team member in the Patient FYI section, or in the “RX Bedside Delivery Status” column on their Patient List</a:t>
            </a:r>
          </a:p>
          <a:p>
            <a:endParaRPr lang="en-US" dirty="0"/>
          </a:p>
          <a:p>
            <a:endParaRPr lang="en-US" dirty="0"/>
          </a:p>
          <a:p>
            <a:endParaRPr lang="en-US" dirty="0"/>
          </a:p>
          <a:p>
            <a:pPr>
              <a:buFont typeface="Wingdings" panose="05000000000000000000" pitchFamily="2" charset="2"/>
              <a:buChar char="q"/>
            </a:pPr>
            <a:r>
              <a:rPr lang="en-US" dirty="0"/>
              <a:t>Interdisciplinary rounds include discussion of patient’s discharge planning, including enrollment in this program</a:t>
            </a:r>
          </a:p>
          <a:p>
            <a:pPr>
              <a:buFont typeface="Wingdings" panose="05000000000000000000" pitchFamily="2" charset="2"/>
              <a:buChar char="q"/>
            </a:pPr>
            <a:r>
              <a:rPr lang="en-US" dirty="0"/>
              <a:t>Patient list columns are updated and viewed by the inter-disciplinary team to indicate timing of patient’s discharge and status of prescription being filled </a:t>
            </a:r>
          </a:p>
          <a:p>
            <a:endParaRPr lang="en-US" dirty="0"/>
          </a:p>
        </p:txBody>
      </p:sp>
      <p:pic>
        <p:nvPicPr>
          <p:cNvPr id="1026" name="Picture 2">
            <a:extLst>
              <a:ext uri="{FF2B5EF4-FFF2-40B4-BE49-F238E27FC236}">
                <a16:creationId xmlns:a16="http://schemas.microsoft.com/office/drawing/2014/main" id="{E57F927C-072C-4C74-BAC6-C62A1767720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852275" y="1390241"/>
            <a:ext cx="4223729" cy="158024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4EB7D25A-7C3E-4F07-BDBD-07BF3DC97D86}"/>
              </a:ext>
            </a:extLst>
          </p:cNvPr>
          <p:cNvPicPr>
            <a:picLocks noChangeAspect="1"/>
          </p:cNvPicPr>
          <p:nvPr/>
        </p:nvPicPr>
        <p:blipFill>
          <a:blip r:embed="rId3"/>
          <a:stretch>
            <a:fillRect/>
          </a:stretch>
        </p:blipFill>
        <p:spPr>
          <a:xfrm>
            <a:off x="5764139" y="5167602"/>
            <a:ext cx="4400000" cy="1085714"/>
          </a:xfrm>
          <a:prstGeom prst="rect">
            <a:avLst/>
          </a:prstGeom>
        </p:spPr>
      </p:pic>
    </p:spTree>
    <p:extLst>
      <p:ext uri="{BB962C8B-B14F-4D97-AF65-F5344CB8AC3E}">
        <p14:creationId xmlns:p14="http://schemas.microsoft.com/office/powerpoint/2010/main" val="3314965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C1A90-E8B2-4CBA-AB89-FAAD9BBB8E7E}"/>
              </a:ext>
            </a:extLst>
          </p:cNvPr>
          <p:cNvSpPr>
            <a:spLocks noGrp="1"/>
          </p:cNvSpPr>
          <p:nvPr>
            <p:ph type="title"/>
          </p:nvPr>
        </p:nvSpPr>
        <p:spPr/>
        <p:txBody>
          <a:bodyPr/>
          <a:lstStyle/>
          <a:p>
            <a:r>
              <a:rPr lang="en-US"/>
              <a:t>Nursing Workflow</a:t>
            </a:r>
            <a:endParaRPr lang="en-US" dirty="0"/>
          </a:p>
        </p:txBody>
      </p:sp>
      <p:sp>
        <p:nvSpPr>
          <p:cNvPr id="3" name="Content Placeholder 2">
            <a:extLst>
              <a:ext uri="{FF2B5EF4-FFF2-40B4-BE49-F238E27FC236}">
                <a16:creationId xmlns:a16="http://schemas.microsoft.com/office/drawing/2014/main" id="{69FE2651-90AC-417C-BB4D-59C6D805D6C0}"/>
              </a:ext>
            </a:extLst>
          </p:cNvPr>
          <p:cNvSpPr>
            <a:spLocks noGrp="1"/>
          </p:cNvSpPr>
          <p:nvPr>
            <p:ph idx="1"/>
          </p:nvPr>
        </p:nvSpPr>
        <p:spPr>
          <a:xfrm>
            <a:off x="1024128" y="2084832"/>
            <a:ext cx="7072122" cy="4023360"/>
          </a:xfrm>
        </p:spPr>
        <p:txBody>
          <a:bodyPr>
            <a:normAutofit/>
          </a:bodyPr>
          <a:lstStyle/>
          <a:p>
            <a:r>
              <a:rPr lang="en-US" sz="2400" dirty="0"/>
              <a:t>Enrollment</a:t>
            </a:r>
          </a:p>
          <a:p>
            <a:pPr lvl="1"/>
            <a:r>
              <a:rPr lang="en-US" sz="2000" dirty="0"/>
              <a:t>Discuss Bedside Medication Delivery program with patient/family</a:t>
            </a:r>
          </a:p>
          <a:p>
            <a:pPr lvl="1"/>
            <a:r>
              <a:rPr lang="en-US" sz="2000" dirty="0"/>
              <a:t>Document Enrollment via Navigator (Admission or Discharge) or by double-clicking into the cell in the Patient List column</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pic>
        <p:nvPicPr>
          <p:cNvPr id="1026" name="Picture 2">
            <a:extLst>
              <a:ext uri="{FF2B5EF4-FFF2-40B4-BE49-F238E27FC236}">
                <a16:creationId xmlns:a16="http://schemas.microsoft.com/office/drawing/2014/main" id="{6F748D2C-C9ED-45BC-8E81-70B1084A99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014" y="4041578"/>
            <a:ext cx="8067675" cy="1771650"/>
          </a:xfrm>
          <a:prstGeom prst="rect">
            <a:avLst/>
          </a:prstGeom>
          <a:noFill/>
          <a:ln w="25400">
            <a:solidFill>
              <a:schemeClr val="accent1"/>
            </a:solidFill>
          </a:ln>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3EFC0413-DD18-4E05-97BE-5B8D4363B476}"/>
              </a:ext>
            </a:extLst>
          </p:cNvPr>
          <p:cNvPicPr>
            <a:picLocks noChangeAspect="1"/>
          </p:cNvPicPr>
          <p:nvPr/>
        </p:nvPicPr>
        <p:blipFill>
          <a:blip r:embed="rId3"/>
          <a:stretch>
            <a:fillRect/>
          </a:stretch>
        </p:blipFill>
        <p:spPr>
          <a:xfrm>
            <a:off x="8230689" y="599137"/>
            <a:ext cx="3573504" cy="2161970"/>
          </a:xfrm>
          <a:prstGeom prst="rect">
            <a:avLst/>
          </a:prstGeom>
          <a:ln w="25400">
            <a:solidFill>
              <a:schemeClr val="accent1"/>
            </a:solidFill>
          </a:ln>
        </p:spPr>
      </p:pic>
      <p:pic>
        <p:nvPicPr>
          <p:cNvPr id="4" name="Picture 3">
            <a:extLst>
              <a:ext uri="{FF2B5EF4-FFF2-40B4-BE49-F238E27FC236}">
                <a16:creationId xmlns:a16="http://schemas.microsoft.com/office/drawing/2014/main" id="{26355E61-9EE7-4C83-97DC-9A71F93E9AA6}"/>
              </a:ext>
            </a:extLst>
          </p:cNvPr>
          <p:cNvPicPr>
            <a:picLocks noChangeAspect="1"/>
          </p:cNvPicPr>
          <p:nvPr/>
        </p:nvPicPr>
        <p:blipFill>
          <a:blip r:embed="rId4"/>
          <a:stretch>
            <a:fillRect/>
          </a:stretch>
        </p:blipFill>
        <p:spPr>
          <a:xfrm>
            <a:off x="7661336" y="3496512"/>
            <a:ext cx="4142857" cy="1200000"/>
          </a:xfrm>
          <a:prstGeom prst="rect">
            <a:avLst/>
          </a:prstGeom>
          <a:ln w="22225">
            <a:solidFill>
              <a:schemeClr val="accent1"/>
            </a:solidFill>
          </a:ln>
        </p:spPr>
      </p:pic>
    </p:spTree>
    <p:extLst>
      <p:ext uri="{BB962C8B-B14F-4D97-AF65-F5344CB8AC3E}">
        <p14:creationId xmlns:p14="http://schemas.microsoft.com/office/powerpoint/2010/main" val="366494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C1A90-E8B2-4CBA-AB89-FAAD9BBB8E7E}"/>
              </a:ext>
            </a:extLst>
          </p:cNvPr>
          <p:cNvSpPr>
            <a:spLocks noGrp="1"/>
          </p:cNvSpPr>
          <p:nvPr>
            <p:ph type="title"/>
          </p:nvPr>
        </p:nvSpPr>
        <p:spPr>
          <a:xfrm>
            <a:off x="1024129" y="585216"/>
            <a:ext cx="4431792" cy="1499616"/>
          </a:xfrm>
        </p:spPr>
        <p:txBody>
          <a:bodyPr>
            <a:normAutofit/>
          </a:bodyPr>
          <a:lstStyle/>
          <a:p>
            <a:r>
              <a:rPr lang="en-US" dirty="0"/>
              <a:t>Nursing Workflow</a:t>
            </a:r>
          </a:p>
        </p:txBody>
      </p:sp>
      <p:sp>
        <p:nvSpPr>
          <p:cNvPr id="3" name="Content Placeholder 2">
            <a:extLst>
              <a:ext uri="{FF2B5EF4-FFF2-40B4-BE49-F238E27FC236}">
                <a16:creationId xmlns:a16="http://schemas.microsoft.com/office/drawing/2014/main" id="{69FE2651-90AC-417C-BB4D-59C6D805D6C0}"/>
              </a:ext>
            </a:extLst>
          </p:cNvPr>
          <p:cNvSpPr>
            <a:spLocks noGrp="1"/>
          </p:cNvSpPr>
          <p:nvPr>
            <p:ph idx="1"/>
          </p:nvPr>
        </p:nvSpPr>
        <p:spPr>
          <a:xfrm>
            <a:off x="1024128" y="2286000"/>
            <a:ext cx="4429615" cy="3931920"/>
          </a:xfrm>
        </p:spPr>
        <p:txBody>
          <a:bodyPr>
            <a:normAutofit/>
          </a:bodyPr>
          <a:lstStyle/>
          <a:p>
            <a:pPr marL="457200" indent="-457200">
              <a:buFont typeface="+mj-lt"/>
              <a:buAutoNum type="arabicPeriod"/>
            </a:pPr>
            <a:r>
              <a:rPr lang="en-US" sz="1700" dirty="0"/>
              <a:t>Discuss enrollment during inter-disciplinary rounds</a:t>
            </a:r>
          </a:p>
          <a:p>
            <a:pPr marL="457200" indent="-457200">
              <a:buFont typeface="+mj-lt"/>
              <a:buAutoNum type="arabicPeriod"/>
            </a:pPr>
            <a:r>
              <a:rPr lang="en-US" sz="1700" dirty="0"/>
              <a:t>Communicate with Unit Coordinator about patient’s discharge status</a:t>
            </a:r>
          </a:p>
          <a:p>
            <a:pPr marL="457200" indent="-457200">
              <a:buFont typeface="+mj-lt"/>
              <a:buAutoNum type="arabicPeriod"/>
            </a:pPr>
            <a:r>
              <a:rPr lang="en-US" sz="1700" dirty="0"/>
              <a:t>View the Rx Bedside Delivery Status column for updates on Rx status</a:t>
            </a:r>
          </a:p>
          <a:p>
            <a:pPr lvl="4"/>
            <a:r>
              <a:rPr lang="en-US" sz="1700" dirty="0"/>
              <a:t>Column will need to be added into “My List” </a:t>
            </a:r>
          </a:p>
          <a:p>
            <a:pPr lvl="4"/>
            <a:r>
              <a:rPr lang="en-US" sz="1700" dirty="0"/>
              <a:t>Status can also be viewed by hovering over Patient FYI Flag</a:t>
            </a:r>
          </a:p>
          <a:p>
            <a:pPr lvl="4"/>
            <a:r>
              <a:rPr lang="en-US" sz="1700" dirty="0"/>
              <a:t>NOTE: Pharmacy will also be viewing, updating and entering comments on Rx Status</a:t>
            </a:r>
          </a:p>
          <a:p>
            <a:pPr lvl="4"/>
            <a:endParaRPr lang="en-US" sz="1700" dirty="0"/>
          </a:p>
          <a:p>
            <a:pPr lvl="4"/>
            <a:endParaRPr lang="en-US" sz="1700" dirty="0"/>
          </a:p>
          <a:p>
            <a:endParaRPr lang="en-US" sz="1700" dirty="0"/>
          </a:p>
          <a:p>
            <a:pPr lvl="1"/>
            <a:endParaRPr lang="en-US" sz="1700" dirty="0"/>
          </a:p>
          <a:p>
            <a:pPr lvl="1"/>
            <a:endParaRPr lang="en-US" sz="1700" dirty="0"/>
          </a:p>
          <a:p>
            <a:pPr lvl="1"/>
            <a:endParaRPr lang="en-US" sz="1700" dirty="0"/>
          </a:p>
          <a:p>
            <a:pPr lvl="1"/>
            <a:endParaRPr lang="en-US" sz="1700" dirty="0"/>
          </a:p>
          <a:p>
            <a:pPr lvl="1"/>
            <a:endParaRPr lang="en-US" sz="1700" dirty="0"/>
          </a:p>
          <a:p>
            <a:pPr lvl="1"/>
            <a:endParaRPr lang="en-US" sz="1700" dirty="0"/>
          </a:p>
        </p:txBody>
      </p:sp>
      <p:pic>
        <p:nvPicPr>
          <p:cNvPr id="5" name="Picture 4">
            <a:extLst>
              <a:ext uri="{FF2B5EF4-FFF2-40B4-BE49-F238E27FC236}">
                <a16:creationId xmlns:a16="http://schemas.microsoft.com/office/drawing/2014/main" id="{27E3606B-0FB2-4E58-BA73-7FA9608B3B67}"/>
              </a:ext>
            </a:extLst>
          </p:cNvPr>
          <p:cNvPicPr>
            <a:picLocks noChangeAspect="1"/>
          </p:cNvPicPr>
          <p:nvPr/>
        </p:nvPicPr>
        <p:blipFill>
          <a:blip r:embed="rId2"/>
          <a:stretch>
            <a:fillRect/>
          </a:stretch>
        </p:blipFill>
        <p:spPr>
          <a:xfrm>
            <a:off x="6096000" y="2399195"/>
            <a:ext cx="5455921" cy="2059610"/>
          </a:xfrm>
          <a:prstGeom prst="rect">
            <a:avLst/>
          </a:prstGeom>
        </p:spPr>
      </p:pic>
      <p:sp>
        <p:nvSpPr>
          <p:cNvPr id="4" name="TextBox 3">
            <a:extLst>
              <a:ext uri="{FF2B5EF4-FFF2-40B4-BE49-F238E27FC236}">
                <a16:creationId xmlns:a16="http://schemas.microsoft.com/office/drawing/2014/main" id="{4EE5D4A4-1389-4259-BBC9-352D31D18AEB}"/>
              </a:ext>
            </a:extLst>
          </p:cNvPr>
          <p:cNvSpPr txBox="1"/>
          <p:nvPr/>
        </p:nvSpPr>
        <p:spPr>
          <a:xfrm>
            <a:off x="6857999" y="4943475"/>
            <a:ext cx="3433011" cy="1200329"/>
          </a:xfrm>
          <a:prstGeom prst="rect">
            <a:avLst/>
          </a:prstGeom>
          <a:solidFill>
            <a:schemeClr val="accent1">
              <a:lumMod val="40000"/>
              <a:lumOff val="60000"/>
            </a:schemeClr>
          </a:solidFill>
          <a:ln>
            <a:solidFill>
              <a:schemeClr val="tx1"/>
            </a:solidFill>
            <a:prstDash val="sysDash"/>
          </a:ln>
        </p:spPr>
        <p:txBody>
          <a:bodyPr wrap="square" rtlCol="0">
            <a:spAutoFit/>
          </a:bodyPr>
          <a:lstStyle/>
          <a:p>
            <a:r>
              <a:rPr lang="en-US" dirty="0"/>
              <a:t>Epic enhancement request to add new view for nursing to more easily see Status and Comments – expected with June release</a:t>
            </a:r>
          </a:p>
        </p:txBody>
      </p:sp>
    </p:spTree>
    <p:extLst>
      <p:ext uri="{BB962C8B-B14F-4D97-AF65-F5344CB8AC3E}">
        <p14:creationId xmlns:p14="http://schemas.microsoft.com/office/powerpoint/2010/main" val="2471480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5BD7C-F20E-4DE3-8D92-04DE56F02283}"/>
              </a:ext>
            </a:extLst>
          </p:cNvPr>
          <p:cNvSpPr>
            <a:spLocks noGrp="1"/>
          </p:cNvSpPr>
          <p:nvPr>
            <p:ph type="title"/>
          </p:nvPr>
        </p:nvSpPr>
        <p:spPr/>
        <p:txBody>
          <a:bodyPr/>
          <a:lstStyle/>
          <a:p>
            <a:r>
              <a:rPr lang="en-US" dirty="0"/>
              <a:t>Case manager Workflow</a:t>
            </a:r>
          </a:p>
        </p:txBody>
      </p:sp>
      <p:sp>
        <p:nvSpPr>
          <p:cNvPr id="3" name="Content Placeholder 2">
            <a:extLst>
              <a:ext uri="{FF2B5EF4-FFF2-40B4-BE49-F238E27FC236}">
                <a16:creationId xmlns:a16="http://schemas.microsoft.com/office/drawing/2014/main" id="{74A569D6-7F5F-43D0-87CE-5A2EF83E488D}"/>
              </a:ext>
            </a:extLst>
          </p:cNvPr>
          <p:cNvSpPr>
            <a:spLocks noGrp="1"/>
          </p:cNvSpPr>
          <p:nvPr>
            <p:ph idx="1"/>
          </p:nvPr>
        </p:nvSpPr>
        <p:spPr/>
        <p:txBody>
          <a:bodyPr/>
          <a:lstStyle/>
          <a:p>
            <a:r>
              <a:rPr lang="en-US" dirty="0"/>
              <a:t>1. Discuss enrollment during inter-disciplinary rounds</a:t>
            </a:r>
          </a:p>
          <a:p>
            <a:pPr lvl="1"/>
            <a:r>
              <a:rPr lang="en-US" dirty="0"/>
              <a:t>NOTE:  This program is available Monday – Friday, 9a-5p</a:t>
            </a:r>
          </a:p>
          <a:p>
            <a:r>
              <a:rPr lang="en-US" dirty="0"/>
              <a:t>2. Update the expected discharge date and time daily at rounds</a:t>
            </a:r>
          </a:p>
        </p:txBody>
      </p:sp>
    </p:spTree>
    <p:extLst>
      <p:ext uri="{BB962C8B-B14F-4D97-AF65-F5344CB8AC3E}">
        <p14:creationId xmlns:p14="http://schemas.microsoft.com/office/powerpoint/2010/main" val="4109893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52818-8377-42B6-8A55-390683CC81B4}"/>
              </a:ext>
            </a:extLst>
          </p:cNvPr>
          <p:cNvSpPr>
            <a:spLocks noGrp="1"/>
          </p:cNvSpPr>
          <p:nvPr>
            <p:ph type="title"/>
          </p:nvPr>
        </p:nvSpPr>
        <p:spPr/>
        <p:txBody>
          <a:bodyPr/>
          <a:lstStyle/>
          <a:p>
            <a:r>
              <a:rPr lang="en-US" dirty="0"/>
              <a:t>Unit Coordinator Workflow</a:t>
            </a:r>
          </a:p>
        </p:txBody>
      </p:sp>
      <p:sp>
        <p:nvSpPr>
          <p:cNvPr id="3" name="Content Placeholder 2">
            <a:extLst>
              <a:ext uri="{FF2B5EF4-FFF2-40B4-BE49-F238E27FC236}">
                <a16:creationId xmlns:a16="http://schemas.microsoft.com/office/drawing/2014/main" id="{8D2AE58A-446F-41CC-954B-8B66B82ED439}"/>
              </a:ext>
            </a:extLst>
          </p:cNvPr>
          <p:cNvSpPr>
            <a:spLocks noGrp="1"/>
          </p:cNvSpPr>
          <p:nvPr>
            <p:ph idx="1"/>
          </p:nvPr>
        </p:nvSpPr>
        <p:spPr>
          <a:xfrm>
            <a:off x="1024128" y="2286000"/>
            <a:ext cx="5900547" cy="4023360"/>
          </a:xfrm>
        </p:spPr>
        <p:txBody>
          <a:bodyPr/>
          <a:lstStyle/>
          <a:p>
            <a:r>
              <a:rPr lang="en-US" dirty="0"/>
              <a:t>1. Manage the Definite Discharge Date</a:t>
            </a:r>
          </a:p>
          <a:p>
            <a:r>
              <a:rPr lang="en-US" dirty="0"/>
              <a:t>2. If needed, update the Expected Discharge Date date/time field to match Definite Discharge date/time </a:t>
            </a:r>
          </a:p>
          <a:p>
            <a:r>
              <a:rPr lang="en-US" dirty="0"/>
              <a:t>3. If needed, add the Rx Bedside Delivery Status column to your patient list</a:t>
            </a:r>
          </a:p>
          <a:p>
            <a:endParaRPr lang="en-US" dirty="0"/>
          </a:p>
        </p:txBody>
      </p:sp>
      <p:pic>
        <p:nvPicPr>
          <p:cNvPr id="3074" name="Picture 2">
            <a:extLst>
              <a:ext uri="{FF2B5EF4-FFF2-40B4-BE49-F238E27FC236}">
                <a16:creationId xmlns:a16="http://schemas.microsoft.com/office/drawing/2014/main" id="{6B6E3868-3211-45FC-B3EE-FC21BDF141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2375" y="2419350"/>
            <a:ext cx="3996629" cy="1944306"/>
          </a:xfrm>
          <a:prstGeom prst="rect">
            <a:avLst/>
          </a:prstGeom>
          <a:noFill/>
          <a:ln w="25400">
            <a:solidFill>
              <a:schemeClr val="accent1"/>
            </a:solidFill>
          </a:ln>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16C70E42-3607-46E2-93FC-7FB53BE801E3}"/>
              </a:ext>
            </a:extLst>
          </p:cNvPr>
          <p:cNvPicPr>
            <a:picLocks noChangeAspect="1"/>
          </p:cNvPicPr>
          <p:nvPr/>
        </p:nvPicPr>
        <p:blipFill>
          <a:blip r:embed="rId3"/>
          <a:stretch>
            <a:fillRect/>
          </a:stretch>
        </p:blipFill>
        <p:spPr>
          <a:xfrm>
            <a:off x="1810525" y="4517961"/>
            <a:ext cx="4627602" cy="2161885"/>
          </a:xfrm>
          <a:prstGeom prst="rect">
            <a:avLst/>
          </a:prstGeom>
          <a:ln w="25400">
            <a:solidFill>
              <a:schemeClr val="accent1"/>
            </a:solidFill>
          </a:ln>
        </p:spPr>
      </p:pic>
    </p:spTree>
    <p:extLst>
      <p:ext uri="{BB962C8B-B14F-4D97-AF65-F5344CB8AC3E}">
        <p14:creationId xmlns:p14="http://schemas.microsoft.com/office/powerpoint/2010/main" val="30793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9139B-DBC6-4BBF-9C08-5795CFBC9166}"/>
              </a:ext>
            </a:extLst>
          </p:cNvPr>
          <p:cNvSpPr>
            <a:spLocks noGrp="1"/>
          </p:cNvSpPr>
          <p:nvPr>
            <p:ph type="title"/>
          </p:nvPr>
        </p:nvSpPr>
        <p:spPr>
          <a:xfrm>
            <a:off x="1024128" y="585216"/>
            <a:ext cx="6066818" cy="1499616"/>
          </a:xfrm>
        </p:spPr>
        <p:txBody>
          <a:bodyPr>
            <a:normAutofit/>
          </a:bodyPr>
          <a:lstStyle/>
          <a:p>
            <a:r>
              <a:rPr lang="en-US" dirty="0"/>
              <a:t>Provider Workflow</a:t>
            </a:r>
          </a:p>
        </p:txBody>
      </p:sp>
      <p:sp>
        <p:nvSpPr>
          <p:cNvPr id="3" name="Content Placeholder 2">
            <a:extLst>
              <a:ext uri="{FF2B5EF4-FFF2-40B4-BE49-F238E27FC236}">
                <a16:creationId xmlns:a16="http://schemas.microsoft.com/office/drawing/2014/main" id="{FFEEC478-EF90-4D4F-AE3C-6B2A2B557D1F}"/>
              </a:ext>
            </a:extLst>
          </p:cNvPr>
          <p:cNvSpPr>
            <a:spLocks noGrp="1"/>
          </p:cNvSpPr>
          <p:nvPr>
            <p:ph idx="1"/>
          </p:nvPr>
        </p:nvSpPr>
        <p:spPr>
          <a:xfrm>
            <a:off x="1024128" y="2286000"/>
            <a:ext cx="10389830" cy="4023360"/>
          </a:xfrm>
        </p:spPr>
        <p:txBody>
          <a:bodyPr>
            <a:normAutofit/>
          </a:bodyPr>
          <a:lstStyle/>
          <a:p>
            <a:r>
              <a:rPr lang="en-US" dirty="0"/>
              <a:t>1. </a:t>
            </a:r>
            <a:r>
              <a:rPr lang="en-US" sz="2800" dirty="0"/>
              <a:t>Discuss enrollment during inter-disciplinary rounds</a:t>
            </a:r>
          </a:p>
          <a:p>
            <a:pPr lvl="1"/>
            <a:r>
              <a:rPr lang="en-US" sz="2400" dirty="0"/>
              <a:t>Provider can ask ARN to enroll patient</a:t>
            </a:r>
          </a:p>
          <a:p>
            <a:r>
              <a:rPr lang="en-US" sz="2800" dirty="0"/>
              <a:t>2. Enter discharge medication orders (prescription)</a:t>
            </a:r>
          </a:p>
          <a:p>
            <a:pPr lvl="1"/>
            <a:r>
              <a:rPr lang="en-US" sz="2400" dirty="0"/>
              <a:t>BPA fires if MGH OP Pharmacy has not been selected</a:t>
            </a:r>
          </a:p>
          <a:p>
            <a:pPr lvl="2"/>
            <a:r>
              <a:rPr lang="en-US" sz="1800" dirty="0"/>
              <a:t>MGH OP pharmacy staff monitors list of enrolled patients and updates the pharmacy information in Epic</a:t>
            </a:r>
          </a:p>
          <a:p>
            <a:pPr lvl="1"/>
            <a:r>
              <a:rPr lang="en-US" sz="2400" dirty="0"/>
              <a:t>Enter prescription orders as soon as possible, at least 1-2 hours prior to discharge</a:t>
            </a:r>
          </a:p>
          <a:p>
            <a:endParaRPr lang="en-US" dirty="0"/>
          </a:p>
        </p:txBody>
      </p:sp>
    </p:spTree>
    <p:extLst>
      <p:ext uri="{BB962C8B-B14F-4D97-AF65-F5344CB8AC3E}">
        <p14:creationId xmlns:p14="http://schemas.microsoft.com/office/powerpoint/2010/main" val="3884627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EA798-7A65-4B09-84CF-0EFB39759210}"/>
              </a:ext>
            </a:extLst>
          </p:cNvPr>
          <p:cNvSpPr>
            <a:spLocks noGrp="1"/>
          </p:cNvSpPr>
          <p:nvPr>
            <p:ph type="title"/>
          </p:nvPr>
        </p:nvSpPr>
        <p:spPr/>
        <p:txBody>
          <a:bodyPr/>
          <a:lstStyle/>
          <a:p>
            <a:r>
              <a:rPr lang="en-US" dirty="0"/>
              <a:t>Pharmacy Workflow</a:t>
            </a:r>
          </a:p>
        </p:txBody>
      </p:sp>
      <p:sp>
        <p:nvSpPr>
          <p:cNvPr id="3" name="Content Placeholder 2">
            <a:extLst>
              <a:ext uri="{FF2B5EF4-FFF2-40B4-BE49-F238E27FC236}">
                <a16:creationId xmlns:a16="http://schemas.microsoft.com/office/drawing/2014/main" id="{1C44E72C-2BA5-4B26-A3F5-9D088444F411}"/>
              </a:ext>
            </a:extLst>
          </p:cNvPr>
          <p:cNvSpPr>
            <a:spLocks noGrp="1"/>
          </p:cNvSpPr>
          <p:nvPr>
            <p:ph idx="1"/>
          </p:nvPr>
        </p:nvSpPr>
        <p:spPr>
          <a:xfrm>
            <a:off x="863707" y="1674552"/>
            <a:ext cx="9720073" cy="4224528"/>
          </a:xfrm>
        </p:spPr>
        <p:txBody>
          <a:bodyPr/>
          <a:lstStyle/>
          <a:p>
            <a:r>
              <a:rPr lang="en-US" dirty="0"/>
              <a:t>1. Monitor enrolled patients through the “Bedside Delivery Patients” List </a:t>
            </a:r>
          </a:p>
          <a:p>
            <a:pPr lvl="1"/>
            <a:r>
              <a:rPr lang="en-US" dirty="0"/>
              <a:t>Unenroll patient if transferred to a non-participating unit</a:t>
            </a:r>
          </a:p>
          <a:p>
            <a:endParaRPr lang="en-US" dirty="0"/>
          </a:p>
          <a:p>
            <a:endParaRPr lang="en-US" dirty="0"/>
          </a:p>
          <a:p>
            <a:endParaRPr lang="en-US" dirty="0"/>
          </a:p>
          <a:p>
            <a:r>
              <a:rPr lang="en-US" dirty="0"/>
              <a:t>2. Update the patient’s pharmacy to MGH Outpatient Pharmacy</a:t>
            </a:r>
          </a:p>
          <a:p>
            <a:r>
              <a:rPr lang="en-US" dirty="0"/>
              <a:t>3. Triage workflow based on “Definite Discharge?”  “Discharge Date/Time” and “Discharge Order” columns, to process discharge prescriptions</a:t>
            </a:r>
          </a:p>
        </p:txBody>
      </p:sp>
      <p:pic>
        <p:nvPicPr>
          <p:cNvPr id="4" name="Picture 3">
            <a:extLst>
              <a:ext uri="{FF2B5EF4-FFF2-40B4-BE49-F238E27FC236}">
                <a16:creationId xmlns:a16="http://schemas.microsoft.com/office/drawing/2014/main" id="{2777ED81-154A-4F4E-AB56-DB34131D6D18}"/>
              </a:ext>
            </a:extLst>
          </p:cNvPr>
          <p:cNvPicPr>
            <a:picLocks noChangeAspect="1"/>
          </p:cNvPicPr>
          <p:nvPr/>
        </p:nvPicPr>
        <p:blipFill>
          <a:blip r:embed="rId2"/>
          <a:stretch>
            <a:fillRect/>
          </a:stretch>
        </p:blipFill>
        <p:spPr>
          <a:xfrm>
            <a:off x="1608220" y="2347988"/>
            <a:ext cx="2643429" cy="1438828"/>
          </a:xfrm>
          <a:prstGeom prst="rect">
            <a:avLst/>
          </a:prstGeom>
          <a:solidFill>
            <a:schemeClr val="bg1"/>
          </a:solidFill>
          <a:ln w="25400">
            <a:solidFill>
              <a:schemeClr val="accent1"/>
            </a:solidFill>
          </a:ln>
        </p:spPr>
      </p:pic>
      <p:pic>
        <p:nvPicPr>
          <p:cNvPr id="6" name="Picture 5">
            <a:extLst>
              <a:ext uri="{FF2B5EF4-FFF2-40B4-BE49-F238E27FC236}">
                <a16:creationId xmlns:a16="http://schemas.microsoft.com/office/drawing/2014/main" id="{8B88BC1F-7EE8-4069-8100-FACF26A81AE8}"/>
              </a:ext>
            </a:extLst>
          </p:cNvPr>
          <p:cNvPicPr>
            <a:picLocks noChangeAspect="1"/>
          </p:cNvPicPr>
          <p:nvPr/>
        </p:nvPicPr>
        <p:blipFill>
          <a:blip r:embed="rId3"/>
          <a:stretch>
            <a:fillRect/>
          </a:stretch>
        </p:blipFill>
        <p:spPr>
          <a:xfrm>
            <a:off x="4819618" y="5113095"/>
            <a:ext cx="3971456" cy="1653836"/>
          </a:xfrm>
          <a:prstGeom prst="rect">
            <a:avLst/>
          </a:prstGeom>
          <a:ln w="25400">
            <a:solidFill>
              <a:schemeClr val="accent1"/>
            </a:solidFill>
          </a:ln>
        </p:spPr>
      </p:pic>
    </p:spTree>
    <p:extLst>
      <p:ext uri="{BB962C8B-B14F-4D97-AF65-F5344CB8AC3E}">
        <p14:creationId xmlns:p14="http://schemas.microsoft.com/office/powerpoint/2010/main" val="23636068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otalTime>1092</TotalTime>
  <Words>655</Words>
  <Application>Microsoft Office PowerPoint</Application>
  <PresentationFormat>Widescreen</PresentationFormat>
  <Paragraphs>95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Tw Cen MT</vt:lpstr>
      <vt:lpstr>Tw Cen MT Condensed</vt:lpstr>
      <vt:lpstr>Wingdings</vt:lpstr>
      <vt:lpstr>Wingdings 3</vt:lpstr>
      <vt:lpstr>Integral</vt:lpstr>
      <vt:lpstr>Bedside Medication Delivery Program</vt:lpstr>
      <vt:lpstr>About the PROGRAM</vt:lpstr>
      <vt:lpstr>Process overview   </vt:lpstr>
      <vt:lpstr>Nursing Workflow</vt:lpstr>
      <vt:lpstr>Nursing Workflow</vt:lpstr>
      <vt:lpstr>Case manager Workflow</vt:lpstr>
      <vt:lpstr>Unit Coordinator Workflow</vt:lpstr>
      <vt:lpstr>Provider Workflow</vt:lpstr>
      <vt:lpstr>Pharmacy Workflow</vt:lpstr>
      <vt:lpstr>Pharmacy workflow</vt:lpstr>
      <vt:lpstr>Program Success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Bedside Medication Delivery Program</dc:title>
  <dc:creator>Stuler, Michelle, R.N.</dc:creator>
  <cp:lastModifiedBy>Beaham, Jess E.</cp:lastModifiedBy>
  <cp:revision>4</cp:revision>
  <cp:lastPrinted>2021-06-03T11:02:32Z</cp:lastPrinted>
  <dcterms:created xsi:type="dcterms:W3CDTF">2021-05-18T18:30:43Z</dcterms:created>
  <dcterms:modified xsi:type="dcterms:W3CDTF">2021-08-02T14:34:31Z</dcterms:modified>
</cp:coreProperties>
</file>